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68AD42B3-6091-40D6-9D21-F6B69EBB62A9}" type="datetimeFigureOut">
              <a:rPr lang="it-IT" smtClean="0"/>
              <a:t>11/06/2019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68AD42B3-6091-40D6-9D21-F6B69EBB62A9}" type="datetimeFigureOut">
              <a:rPr lang="it-IT" smtClean="0"/>
              <a:t>11/06/2019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68AD42B3-6091-40D6-9D21-F6B69EBB62A9}" type="datetimeFigureOut">
              <a:rPr lang="it-IT" smtClean="0"/>
              <a:t>11/06/2019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68AD42B3-6091-40D6-9D21-F6B69EBB62A9}" type="datetimeFigureOut">
              <a:rPr lang="it-IT" smtClean="0"/>
              <a:t>11/06/2019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D42B3-6091-40D6-9D21-F6B69EBB62A9}" type="datetimeFigureOut">
              <a:rPr lang="it-IT" smtClean="0"/>
              <a:t>11/06/2019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68AD42B3-6091-40D6-9D21-F6B69EBB62A9}" type="datetimeFigureOut">
              <a:rPr lang="it-IT" smtClean="0"/>
              <a:t>11/06/2019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68AD42B3-6091-40D6-9D21-F6B69EBB62A9}" type="datetimeFigureOut">
              <a:rPr lang="it-IT" smtClean="0"/>
              <a:t>11/06/2019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68AD42B3-6091-40D6-9D21-F6B69EBB62A9}" type="datetimeFigureOut">
              <a:rPr lang="it-IT" smtClean="0"/>
              <a:t>11/06/2019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D42B3-6091-40D6-9D21-F6B69EBB62A9}" type="datetimeFigureOut">
              <a:rPr lang="it-IT" smtClean="0"/>
              <a:t>11/06/2019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D42B3-6091-40D6-9D21-F6B69EBB62A9}" type="datetimeFigureOut">
              <a:rPr lang="it-IT" smtClean="0"/>
              <a:t>11/06/2019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D42B3-6091-40D6-9D21-F6B69EBB62A9}" type="datetimeFigureOut">
              <a:rPr lang="it-IT" smtClean="0"/>
              <a:t>11/06/2019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806F572-264F-4CE3-9304-F0B4A90CE87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42B3-6091-40D6-9D21-F6B69EBB62A9}" type="datetimeFigureOut">
              <a:rPr lang="it-IT" smtClean="0"/>
              <a:t>11/06/2019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6F572-264F-4CE3-9304-F0B4A90CE87F}"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470025"/>
          </a:xfrm>
        </p:spPr>
        <p:txBody>
          <a:bodyPr>
            <a:noAutofit/>
          </a:bodyPr>
          <a:lstStyle/>
          <a:p>
            <a:r>
              <a:rPr lang="it-IT" sz="13800" dirty="0">
                <a:latin typeface="Bradley Hand ITC" pitchFamily="66" charset="0"/>
              </a:rPr>
              <a:t>PARIGI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143000"/>
          </a:xfrm>
        </p:spPr>
        <p:txBody>
          <a:bodyPr/>
          <a:lstStyle/>
          <a:p>
            <a:r>
              <a:rPr lang="it-IT" dirty="0"/>
              <a:t>Cattedrale di Notre-Dame</a:t>
            </a:r>
          </a:p>
        </p:txBody>
      </p:sp>
      <p:sp>
        <p:nvSpPr>
          <p:cNvPr id="3" name="Content Placeholder 2"/>
          <p:cNvSpPr>
            <a:spLocks noGrp="1"/>
          </p:cNvSpPr>
          <p:nvPr>
            <p:ph idx="1"/>
          </p:nvPr>
        </p:nvSpPr>
        <p:spPr>
          <a:xfrm>
            <a:off x="0" y="692696"/>
            <a:ext cx="9144000" cy="6165304"/>
          </a:xfrm>
        </p:spPr>
        <p:txBody>
          <a:bodyPr>
            <a:normAutofit/>
          </a:bodyPr>
          <a:lstStyle/>
          <a:p>
            <a:pPr algn="ctr">
              <a:buNone/>
            </a:pPr>
            <a:r>
              <a:rPr lang="it-IT" sz="2400" b="1" dirty="0">
                <a:latin typeface="Bradley Hand ITC" pitchFamily="66" charset="0"/>
              </a:rPr>
              <a:t>E’ il principale luogo di culto cattolico di Parigi, rappresenta una delle costruzioni gotiche niù celebri del mondo ed è uno dei monumenti più visitati di Parigi.</a:t>
            </a:r>
          </a:p>
          <a:p>
            <a:pPr algn="ctr">
              <a:buNone/>
            </a:pPr>
            <a:r>
              <a:rPr lang="it-IT" sz="2400" b="1" dirty="0">
                <a:latin typeface="Bradley Hand ITC" pitchFamily="66" charset="0"/>
              </a:rPr>
              <a:t>	Venne costruita tra il 1163 e il 1250.</a:t>
            </a:r>
          </a:p>
          <a:p>
            <a:pPr algn="ctr">
              <a:buNone/>
            </a:pPr>
            <a:r>
              <a:rPr lang="it-IT" sz="2400" b="1" dirty="0">
                <a:latin typeface="Bradley Hand ITC" pitchFamily="66" charset="0"/>
              </a:rPr>
              <a:t>Il 15 aprile 2019 è stata gravemente danneggiata da un imponente incendio che ha portato al collasso del tetto e della </a:t>
            </a:r>
            <a:r>
              <a:rPr lang="it-IT" sz="2400" b="1" i="1" dirty="0">
                <a:latin typeface="Bradley Hand ITC" pitchFamily="66" charset="0"/>
              </a:rPr>
              <a:t>flèche</a:t>
            </a:r>
            <a:r>
              <a:rPr lang="it-IT" sz="2400" b="1" dirty="0">
                <a:latin typeface="Bradley Hand ITC" pitchFamily="66" charset="0"/>
              </a:rPr>
              <a:t>.</a:t>
            </a:r>
          </a:p>
          <a:p>
            <a:pPr algn="ctr">
              <a:buNone/>
            </a:pPr>
            <a:endParaRPr lang="it-IT" sz="2400" b="1" dirty="0">
              <a:latin typeface="Bradley Hand ITC" pitchFamily="66" charset="0"/>
            </a:endParaRPr>
          </a:p>
          <a:p>
            <a:pPr algn="ctr">
              <a:buNone/>
            </a:pPr>
            <a:r>
              <a:rPr lang="it-IT" sz="4400" dirty="0">
                <a:latin typeface="+mj-lt"/>
                <a:ea typeface="+mj-ea"/>
                <a:cs typeface="+mj-cs"/>
              </a:rPr>
              <a:t>I Giardini del Lussemburgo</a:t>
            </a:r>
          </a:p>
          <a:p>
            <a:pPr algn="ctr">
              <a:buNone/>
            </a:pPr>
            <a:r>
              <a:rPr lang="it-IT" sz="2400" b="1" dirty="0">
                <a:latin typeface="Bradley Hand ITC" pitchFamily="66" charset="0"/>
              </a:rPr>
              <a:t>Vennero creati nel 1612 per volere di Maria de' Medici, e hanno una superficie di 224.500 m</a:t>
            </a:r>
            <a:r>
              <a:rPr lang="it-IT" sz="2400" b="1" baseline="30000" dirty="0">
                <a:latin typeface="Bradley Hand ITC" pitchFamily="66" charset="0"/>
              </a:rPr>
              <a:t>2.</a:t>
            </a:r>
          </a:p>
          <a:p>
            <a:pPr algn="ctr">
              <a:buNone/>
            </a:pPr>
            <a:r>
              <a:rPr lang="it-IT" sz="2400" b="1" dirty="0">
                <a:latin typeface="Bradley Hand ITC" pitchFamily="66" charset="0"/>
              </a:rPr>
              <a:t>È il giardino del Senato francese, che è ospitato nel Palazzo del Lussemburgo.</a:t>
            </a:r>
          </a:p>
          <a:p>
            <a:pPr algn="ctr">
              <a:buNone/>
            </a:pPr>
            <a:r>
              <a:rPr lang="it-IT" sz="2400" b="1" dirty="0">
                <a:latin typeface="Bradley Hand ITC" pitchFamily="66" charset="0"/>
              </a:rPr>
              <a:t>Sul piccolo stagno vengono effettuate regate di barche in miniatura</a:t>
            </a:r>
            <a:r>
              <a:rPr lang="it-IT" sz="2400" dirty="0"/>
              <a:t>.</a:t>
            </a:r>
            <a:endParaRPr lang="it-IT" sz="2400" dirty="0">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0000">
              <a:schemeClr val="accent4">
                <a:lumMod val="40000"/>
                <a:lumOff val="60000"/>
              </a:schemeClr>
            </a:gs>
            <a:gs pos="100000">
              <a:schemeClr val="accent4">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COSTO DEL PACCHETTO </a:t>
            </a:r>
          </a:p>
        </p:txBody>
      </p:sp>
      <p:graphicFrame>
        <p:nvGraphicFramePr>
          <p:cNvPr id="4" name="Content Placeholder 3"/>
          <p:cNvGraphicFramePr>
            <a:graphicFrameLocks noGrp="1"/>
          </p:cNvGraphicFramePr>
          <p:nvPr>
            <p:ph idx="1"/>
          </p:nvPr>
        </p:nvGraphicFramePr>
        <p:xfrm>
          <a:off x="0" y="1556792"/>
          <a:ext cx="8892480" cy="2926080"/>
        </p:xfrm>
        <a:graphic>
          <a:graphicData uri="http://schemas.openxmlformats.org/drawingml/2006/table">
            <a:tbl>
              <a:tblPr firstRow="1" bandRow="1">
                <a:tableStyleId>{5C22544A-7EE6-4342-B048-85BDC9FD1C3A}</a:tableStyleId>
              </a:tblPr>
              <a:tblGrid>
                <a:gridCol w="2964160">
                  <a:extLst>
                    <a:ext uri="{9D8B030D-6E8A-4147-A177-3AD203B41FA5}">
                      <a16:colId xmlns:a16="http://schemas.microsoft.com/office/drawing/2014/main" val="20000"/>
                    </a:ext>
                  </a:extLst>
                </a:gridCol>
                <a:gridCol w="2964160">
                  <a:extLst>
                    <a:ext uri="{9D8B030D-6E8A-4147-A177-3AD203B41FA5}">
                      <a16:colId xmlns:a16="http://schemas.microsoft.com/office/drawing/2014/main" val="20001"/>
                    </a:ext>
                  </a:extLst>
                </a:gridCol>
                <a:gridCol w="2964160">
                  <a:extLst>
                    <a:ext uri="{9D8B030D-6E8A-4147-A177-3AD203B41FA5}">
                      <a16:colId xmlns:a16="http://schemas.microsoft.com/office/drawing/2014/main" val="20002"/>
                    </a:ext>
                  </a:extLst>
                </a:gridCol>
              </a:tblGrid>
              <a:tr h="343804">
                <a:tc>
                  <a:txBody>
                    <a:bodyPr/>
                    <a:lstStyle/>
                    <a:p>
                      <a:pPr algn="ctr"/>
                      <a:r>
                        <a:rPr lang="it-IT" dirty="0"/>
                        <a:t>SERVIZIO</a:t>
                      </a:r>
                    </a:p>
                  </a:txBody>
                  <a:tcPr/>
                </a:tc>
                <a:tc>
                  <a:txBody>
                    <a:bodyPr/>
                    <a:lstStyle/>
                    <a:p>
                      <a:pPr algn="ctr"/>
                      <a:r>
                        <a:rPr lang="it-IT" dirty="0"/>
                        <a:t>PREZZO A PERSONA</a:t>
                      </a:r>
                    </a:p>
                  </a:txBody>
                  <a:tcPr/>
                </a:tc>
                <a:tc>
                  <a:txBody>
                    <a:bodyPr/>
                    <a:lstStyle/>
                    <a:p>
                      <a:pPr algn="ctr"/>
                      <a:r>
                        <a:rPr lang="it-IT" dirty="0"/>
                        <a:t>PREZZO PER 17 PERSONE</a:t>
                      </a:r>
                    </a:p>
                  </a:txBody>
                  <a:tcPr/>
                </a:tc>
                <a:extLst>
                  <a:ext uri="{0D108BD9-81ED-4DB2-BD59-A6C34878D82A}">
                    <a16:rowId xmlns:a16="http://schemas.microsoft.com/office/drawing/2014/main" val="10000"/>
                  </a:ext>
                </a:extLst>
              </a:tr>
              <a:tr h="343804">
                <a:tc>
                  <a:txBody>
                    <a:bodyPr/>
                    <a:lstStyle/>
                    <a:p>
                      <a:pPr algn="ctr"/>
                      <a:r>
                        <a:rPr lang="it-IT" b="1" dirty="0"/>
                        <a:t>VOLO</a:t>
                      </a:r>
                      <a:r>
                        <a:rPr lang="it-IT" b="1" baseline="0" dirty="0"/>
                        <a:t> AEREO A/R</a:t>
                      </a:r>
                      <a:endParaRPr lang="it-IT" b="1" dirty="0"/>
                    </a:p>
                  </a:txBody>
                  <a:tcPr/>
                </a:tc>
                <a:tc>
                  <a:txBody>
                    <a:bodyPr/>
                    <a:lstStyle/>
                    <a:p>
                      <a:pPr algn="ctr"/>
                      <a:r>
                        <a:rPr lang="it-IT" dirty="0"/>
                        <a:t>104,89 €</a:t>
                      </a:r>
                    </a:p>
                  </a:txBody>
                  <a:tcPr/>
                </a:tc>
                <a:tc>
                  <a:txBody>
                    <a:bodyPr/>
                    <a:lstStyle/>
                    <a:p>
                      <a:pPr algn="ctr"/>
                      <a:r>
                        <a:rPr lang="it-IT" dirty="0"/>
                        <a:t>1783,13 €</a:t>
                      </a:r>
                    </a:p>
                  </a:txBody>
                  <a:tcPr/>
                </a:tc>
                <a:extLst>
                  <a:ext uri="{0D108BD9-81ED-4DB2-BD59-A6C34878D82A}">
                    <a16:rowId xmlns:a16="http://schemas.microsoft.com/office/drawing/2014/main" val="10001"/>
                  </a:ext>
                </a:extLst>
              </a:tr>
              <a:tr h="343804">
                <a:tc>
                  <a:txBody>
                    <a:bodyPr/>
                    <a:lstStyle/>
                    <a:p>
                      <a:pPr algn="ctr"/>
                      <a:r>
                        <a:rPr lang="it-IT" b="1" dirty="0"/>
                        <a:t>SOGGIORNO IN HOTEL</a:t>
                      </a:r>
                    </a:p>
                  </a:txBody>
                  <a:tcPr/>
                </a:tc>
                <a:tc>
                  <a:txBody>
                    <a:bodyPr/>
                    <a:lstStyle/>
                    <a:p>
                      <a:pPr algn="ctr"/>
                      <a:r>
                        <a:rPr lang="it-IT" dirty="0"/>
                        <a:t>172,47 €</a:t>
                      </a:r>
                    </a:p>
                  </a:txBody>
                  <a:tcPr/>
                </a:tc>
                <a:tc>
                  <a:txBody>
                    <a:bodyPr/>
                    <a:lstStyle/>
                    <a:p>
                      <a:pPr algn="ctr"/>
                      <a:r>
                        <a:rPr lang="it-IT" dirty="0"/>
                        <a:t>2932,00 €</a:t>
                      </a:r>
                    </a:p>
                  </a:txBody>
                  <a:tcPr/>
                </a:tc>
                <a:extLst>
                  <a:ext uri="{0D108BD9-81ED-4DB2-BD59-A6C34878D82A}">
                    <a16:rowId xmlns:a16="http://schemas.microsoft.com/office/drawing/2014/main" val="10002"/>
                  </a:ext>
                </a:extLst>
              </a:tr>
              <a:tr h="343804">
                <a:tc>
                  <a:txBody>
                    <a:bodyPr/>
                    <a:lstStyle/>
                    <a:p>
                      <a:pPr algn="ctr"/>
                      <a:r>
                        <a:rPr lang="it-IT" b="1" dirty="0"/>
                        <a:t>CUPOLA BASILICA</a:t>
                      </a:r>
                      <a:r>
                        <a:rPr lang="it-IT" b="1" baseline="0" dirty="0"/>
                        <a:t> S.CUORE</a:t>
                      </a:r>
                      <a:endParaRPr lang="it-IT" b="1" dirty="0"/>
                    </a:p>
                  </a:txBody>
                  <a:tcPr/>
                </a:tc>
                <a:tc>
                  <a:txBody>
                    <a:bodyPr/>
                    <a:lstStyle/>
                    <a:p>
                      <a:pPr algn="ctr"/>
                      <a:r>
                        <a:rPr lang="it-IT" dirty="0"/>
                        <a:t>6,00 €</a:t>
                      </a:r>
                    </a:p>
                  </a:txBody>
                  <a:tcPr/>
                </a:tc>
                <a:tc>
                  <a:txBody>
                    <a:bodyPr/>
                    <a:lstStyle/>
                    <a:p>
                      <a:pPr algn="ctr"/>
                      <a:r>
                        <a:rPr lang="it-IT" dirty="0"/>
                        <a:t>102,00  €</a:t>
                      </a:r>
                    </a:p>
                  </a:txBody>
                  <a:tcPr/>
                </a:tc>
                <a:extLst>
                  <a:ext uri="{0D108BD9-81ED-4DB2-BD59-A6C34878D82A}">
                    <a16:rowId xmlns:a16="http://schemas.microsoft.com/office/drawing/2014/main" val="10003"/>
                  </a:ext>
                </a:extLst>
              </a:tr>
              <a:tr h="339095">
                <a:tc>
                  <a:txBody>
                    <a:bodyPr/>
                    <a:lstStyle/>
                    <a:p>
                      <a:pPr algn="ctr"/>
                      <a:r>
                        <a:rPr lang="it-IT" b="1" dirty="0"/>
                        <a:t>MUSEO</a:t>
                      </a:r>
                      <a:r>
                        <a:rPr lang="it-IT" b="1" baseline="0" dirty="0"/>
                        <a:t> D’ORSAY</a:t>
                      </a:r>
                      <a:endParaRPr lang="it-IT" b="1" dirty="0"/>
                    </a:p>
                  </a:txBody>
                  <a:tcPr/>
                </a:tc>
                <a:tc>
                  <a:txBody>
                    <a:bodyPr/>
                    <a:lstStyle/>
                    <a:p>
                      <a:pPr algn="ctr"/>
                      <a:r>
                        <a:rPr lang="it-IT" dirty="0"/>
                        <a:t>12,40  €</a:t>
                      </a:r>
                    </a:p>
                  </a:txBody>
                  <a:tcPr/>
                </a:tc>
                <a:tc>
                  <a:txBody>
                    <a:bodyPr/>
                    <a:lstStyle/>
                    <a:p>
                      <a:pPr algn="ctr"/>
                      <a:r>
                        <a:rPr lang="it-IT" dirty="0"/>
                        <a:t>210,80 €</a:t>
                      </a:r>
                    </a:p>
                  </a:txBody>
                  <a:tcPr/>
                </a:tc>
                <a:extLst>
                  <a:ext uri="{0D108BD9-81ED-4DB2-BD59-A6C34878D82A}">
                    <a16:rowId xmlns:a16="http://schemas.microsoft.com/office/drawing/2014/main" val="10004"/>
                  </a:ext>
                </a:extLst>
              </a:tr>
              <a:tr h="343804">
                <a:tc>
                  <a:txBody>
                    <a:bodyPr/>
                    <a:lstStyle/>
                    <a:p>
                      <a:pPr algn="ctr"/>
                      <a:r>
                        <a:rPr lang="it-IT" b="1" dirty="0"/>
                        <a:t>MUSEO DEL LOUVRE</a:t>
                      </a:r>
                    </a:p>
                  </a:txBody>
                  <a:tcPr/>
                </a:tc>
                <a:tc>
                  <a:txBody>
                    <a:bodyPr/>
                    <a:lstStyle/>
                    <a:p>
                      <a:pPr algn="ctr"/>
                      <a:r>
                        <a:rPr lang="it-IT" dirty="0"/>
                        <a:t>17,00</a:t>
                      </a:r>
                      <a:r>
                        <a:rPr lang="it-IT" baseline="0" dirty="0"/>
                        <a:t>  €</a:t>
                      </a:r>
                      <a:endParaRPr lang="it-IT" dirty="0"/>
                    </a:p>
                  </a:txBody>
                  <a:tcPr/>
                </a:tc>
                <a:tc>
                  <a:txBody>
                    <a:bodyPr/>
                    <a:lstStyle/>
                    <a:p>
                      <a:pPr algn="ctr"/>
                      <a:r>
                        <a:rPr lang="it-IT" dirty="0"/>
                        <a:t>289,00</a:t>
                      </a:r>
                      <a:r>
                        <a:rPr lang="it-IT" baseline="0" dirty="0"/>
                        <a:t>  €</a:t>
                      </a:r>
                      <a:endParaRPr lang="it-IT" dirty="0"/>
                    </a:p>
                  </a:txBody>
                  <a:tcPr/>
                </a:tc>
                <a:extLst>
                  <a:ext uri="{0D108BD9-81ED-4DB2-BD59-A6C34878D82A}">
                    <a16:rowId xmlns:a16="http://schemas.microsoft.com/office/drawing/2014/main" val="10005"/>
                  </a:ext>
                </a:extLst>
              </a:tr>
              <a:tr h="345184">
                <a:tc>
                  <a:txBody>
                    <a:bodyPr/>
                    <a:lstStyle/>
                    <a:p>
                      <a:pPr algn="ctr"/>
                      <a:r>
                        <a:rPr lang="it-IT" b="1" dirty="0"/>
                        <a:t>MARK</a:t>
                      </a:r>
                      <a:r>
                        <a:rPr lang="it-IT" b="1" baseline="0" dirty="0"/>
                        <a:t> UP 25%</a:t>
                      </a:r>
                      <a:endParaRPr lang="it-IT" b="1" dirty="0"/>
                    </a:p>
                  </a:txBody>
                  <a:tcPr/>
                </a:tc>
                <a:tc>
                  <a:txBody>
                    <a:bodyPr/>
                    <a:lstStyle/>
                    <a:p>
                      <a:pPr algn="ctr"/>
                      <a:r>
                        <a:rPr lang="it-IT" dirty="0"/>
                        <a:t>78,19 €</a:t>
                      </a:r>
                    </a:p>
                  </a:txBody>
                  <a:tcPr/>
                </a:tc>
                <a:tc>
                  <a:txBody>
                    <a:bodyPr/>
                    <a:lstStyle/>
                    <a:p>
                      <a:pPr algn="ctr"/>
                      <a:r>
                        <a:rPr lang="it-IT" dirty="0"/>
                        <a:t>1329,23 €</a:t>
                      </a:r>
                    </a:p>
                  </a:txBody>
                  <a:tcPr/>
                </a:tc>
                <a:extLst>
                  <a:ext uri="{0D108BD9-81ED-4DB2-BD59-A6C34878D82A}">
                    <a16:rowId xmlns:a16="http://schemas.microsoft.com/office/drawing/2014/main" val="10006"/>
                  </a:ext>
                </a:extLst>
              </a:tr>
              <a:tr h="343804">
                <a:tc>
                  <a:txBody>
                    <a:bodyPr/>
                    <a:lstStyle/>
                    <a:p>
                      <a:pPr algn="ctr"/>
                      <a:r>
                        <a:rPr lang="it-IT" b="1" dirty="0"/>
                        <a:t>TOTALE</a:t>
                      </a:r>
                    </a:p>
                  </a:txBody>
                  <a:tcPr/>
                </a:tc>
                <a:tc>
                  <a:txBody>
                    <a:bodyPr/>
                    <a:lstStyle/>
                    <a:p>
                      <a:pPr algn="ctr"/>
                      <a:r>
                        <a:rPr lang="it-IT" dirty="0"/>
                        <a:t>390, 95 €</a:t>
                      </a:r>
                    </a:p>
                  </a:txBody>
                  <a:tcPr/>
                </a:tc>
                <a:tc>
                  <a:txBody>
                    <a:bodyPr/>
                    <a:lstStyle/>
                    <a:p>
                      <a:pPr algn="ctr"/>
                      <a:r>
                        <a:rPr lang="it-IT" dirty="0"/>
                        <a:t>6646,16 €</a:t>
                      </a:r>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611560" y="4941168"/>
            <a:ext cx="7632848" cy="1815882"/>
          </a:xfrm>
          <a:prstGeom prst="rect">
            <a:avLst/>
          </a:prstGeom>
          <a:noFill/>
        </p:spPr>
        <p:txBody>
          <a:bodyPr wrap="square" rtlCol="0">
            <a:spAutoFit/>
          </a:bodyPr>
          <a:lstStyle/>
          <a:p>
            <a:r>
              <a:rPr lang="it-IT" sz="2800" b="1" u="sng"/>
              <a:t>Dal costo del pacchetto sono esclusi:</a:t>
            </a:r>
          </a:p>
          <a:p>
            <a:r>
              <a:rPr lang="it-IT" sz="2800" b="1" u="sng"/>
              <a:t>-Imposta di soggiorno </a:t>
            </a:r>
          </a:p>
          <a:p>
            <a:r>
              <a:rPr lang="it-IT" sz="2800" b="1" u="sng"/>
              <a:t>-Trasporto urbano in treno </a:t>
            </a:r>
          </a:p>
          <a:p>
            <a:endParaRPr lang="it-IT" sz="2800" b="1"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4525963"/>
          </a:xfrm>
        </p:spPr>
        <p:txBody>
          <a:bodyPr>
            <a:normAutofit fontScale="92500" lnSpcReduction="20000"/>
          </a:bodyPr>
          <a:lstStyle/>
          <a:p>
            <a:pPr algn="ctr"/>
            <a:r>
              <a:rPr lang="it-IT" dirty="0"/>
              <a:t>Gruppo di studenti  (15+2 accompagnatori)</a:t>
            </a:r>
          </a:p>
          <a:p>
            <a:pPr algn="ctr"/>
            <a:r>
              <a:rPr lang="it-IT" dirty="0"/>
              <a:t>Dal 24 al 27 maggio (3 nts)</a:t>
            </a:r>
          </a:p>
          <a:p>
            <a:pPr algn="ctr">
              <a:buNone/>
            </a:pPr>
            <a:endParaRPr lang="it-IT" dirty="0"/>
          </a:p>
          <a:p>
            <a:r>
              <a:rPr lang="it-IT" b="1" dirty="0"/>
              <a:t>STRUTTURA OSPITANTE: </a:t>
            </a:r>
          </a:p>
          <a:p>
            <a:pPr>
              <a:buNone/>
            </a:pPr>
            <a:r>
              <a:rPr lang="it-IT" dirty="0"/>
              <a:t>Hotel Migny Opéra Montmartre ***</a:t>
            </a:r>
          </a:p>
          <a:p>
            <a:pPr>
              <a:buNone/>
            </a:pPr>
            <a:r>
              <a:rPr lang="it-IT" sz="2400" u="sng" dirty="0"/>
              <a:t>1 camera doppia </a:t>
            </a:r>
            <a:r>
              <a:rPr lang="it-IT" sz="2400" dirty="0"/>
              <a:t>per gli accompagnatori  </a:t>
            </a:r>
            <a:r>
              <a:rPr lang="it-IT" sz="2400" dirty="0">
                <a:solidFill>
                  <a:srgbClr val="FF0000"/>
                </a:solidFill>
              </a:rPr>
              <a:t>€ 441 </a:t>
            </a:r>
            <a:r>
              <a:rPr lang="it-IT" sz="2400" dirty="0"/>
              <a:t>per 2 per 3 nts </a:t>
            </a:r>
          </a:p>
          <a:p>
            <a:pPr>
              <a:buNone/>
            </a:pPr>
            <a:r>
              <a:rPr lang="it-IT" sz="2400" dirty="0"/>
              <a:t>prima colazione inclusa</a:t>
            </a:r>
          </a:p>
          <a:p>
            <a:pPr>
              <a:buNone/>
            </a:pPr>
            <a:r>
              <a:rPr lang="it-IT" sz="2400" u="sng" dirty="0"/>
              <a:t>3 camere quintuple </a:t>
            </a:r>
            <a:r>
              <a:rPr lang="it-IT" sz="2400" dirty="0"/>
              <a:t>per gli studenti </a:t>
            </a:r>
            <a:r>
              <a:rPr lang="it-IT" sz="2400" dirty="0">
                <a:solidFill>
                  <a:srgbClr val="FF0000"/>
                </a:solidFill>
              </a:rPr>
              <a:t>€ 2.491 </a:t>
            </a:r>
            <a:r>
              <a:rPr lang="it-IT" sz="2400" dirty="0"/>
              <a:t>per 15 per 3 nts </a:t>
            </a:r>
          </a:p>
          <a:p>
            <a:pPr>
              <a:buNone/>
            </a:pPr>
            <a:r>
              <a:rPr lang="it-IT" sz="2400" dirty="0"/>
              <a:t>prima colazione inclusa</a:t>
            </a:r>
          </a:p>
          <a:p>
            <a:pPr>
              <a:buNone/>
            </a:pPr>
            <a:endParaRPr lang="it-IT" sz="2400" dirty="0">
              <a:solidFill>
                <a:srgbClr val="FF0000"/>
              </a:solidFill>
            </a:endParaRPr>
          </a:p>
          <a:p>
            <a:pPr>
              <a:buNone/>
            </a:pPr>
            <a:r>
              <a:rPr lang="it-IT" sz="2400" dirty="0">
                <a:solidFill>
                  <a:srgbClr val="FF0000"/>
                </a:solidFill>
              </a:rPr>
              <a:t>TOTALE SOGGIORNO:  2932 EURO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6600" dirty="0">
                <a:latin typeface="Bradley Hand ITC" pitchFamily="66" charset="0"/>
              </a:rPr>
              <a:t>1 GIORNO</a:t>
            </a:r>
          </a:p>
        </p:txBody>
      </p:sp>
      <p:sp>
        <p:nvSpPr>
          <p:cNvPr id="3" name="Content Placeholder 2"/>
          <p:cNvSpPr>
            <a:spLocks noGrp="1"/>
          </p:cNvSpPr>
          <p:nvPr>
            <p:ph idx="1"/>
          </p:nvPr>
        </p:nvSpPr>
        <p:spPr>
          <a:xfrm>
            <a:off x="467544" y="1600200"/>
            <a:ext cx="8229600" cy="5257800"/>
          </a:xfrm>
        </p:spPr>
        <p:txBody>
          <a:bodyPr/>
          <a:lstStyle/>
          <a:p>
            <a:pPr>
              <a:buNone/>
            </a:pPr>
            <a:r>
              <a:rPr lang="it-IT" sz="2800" u="sng" dirty="0"/>
              <a:t>POMERIGGIO</a:t>
            </a:r>
          </a:p>
          <a:p>
            <a:pPr>
              <a:buFontTx/>
              <a:buChar char="-"/>
            </a:pPr>
            <a:r>
              <a:rPr lang="it-IT" sz="2800" b="1" dirty="0">
                <a:latin typeface="Bradley Hand ITC" pitchFamily="66" charset="0"/>
              </a:rPr>
              <a:t>Passeggiata per Avenue des Champs-Elysées</a:t>
            </a:r>
          </a:p>
          <a:p>
            <a:pPr>
              <a:buFontTx/>
              <a:buChar char="-"/>
            </a:pPr>
            <a:r>
              <a:rPr lang="it-IT" sz="2800" b="1" dirty="0">
                <a:latin typeface="Bradley Hand ITC" pitchFamily="66" charset="0"/>
              </a:rPr>
              <a:t>Visita Arco di Trionfo</a:t>
            </a:r>
          </a:p>
          <a:p>
            <a:pPr>
              <a:buNone/>
            </a:pPr>
            <a:r>
              <a:rPr lang="it-IT" sz="2800" u="sng" dirty="0">
                <a:latin typeface="+mj-lt"/>
              </a:rPr>
              <a:t>Con l’utilizzo dei mezzi pubblici (treno 35 min) si arriva a destinazione:</a:t>
            </a:r>
          </a:p>
          <a:p>
            <a:pPr>
              <a:buFontTx/>
              <a:buChar char="-"/>
            </a:pPr>
            <a:r>
              <a:rPr lang="it-IT" sz="2800" b="1" dirty="0">
                <a:latin typeface="Bradley Hand ITC" pitchFamily="66" charset="0"/>
              </a:rPr>
              <a:t>Basilica del Sacro Cuore</a:t>
            </a:r>
          </a:p>
          <a:p>
            <a:pPr>
              <a:buNone/>
            </a:pPr>
            <a:r>
              <a:rPr lang="it-IT" sz="2800" u="sng" dirty="0"/>
              <a:t>Ritorno in treno verso l’hotel</a:t>
            </a:r>
          </a:p>
          <a:p>
            <a:pPr>
              <a:buNone/>
            </a:pPr>
            <a:endParaRPr lang="it-IT" sz="2800" dirty="0"/>
          </a:p>
          <a:p>
            <a:pPr>
              <a:buNone/>
            </a:pP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6600" dirty="0">
                <a:latin typeface="Bradley Hand ITC" pitchFamily="66" charset="0"/>
              </a:rPr>
              <a:t>2 GIORNO</a:t>
            </a:r>
          </a:p>
        </p:txBody>
      </p:sp>
      <p:sp>
        <p:nvSpPr>
          <p:cNvPr id="3" name="Content Placeholder 2"/>
          <p:cNvSpPr>
            <a:spLocks noGrp="1"/>
          </p:cNvSpPr>
          <p:nvPr>
            <p:ph idx="1"/>
          </p:nvPr>
        </p:nvSpPr>
        <p:spPr>
          <a:xfrm>
            <a:off x="457200" y="1268760"/>
            <a:ext cx="8229600" cy="5328592"/>
          </a:xfrm>
        </p:spPr>
        <p:txBody>
          <a:bodyPr/>
          <a:lstStyle/>
          <a:p>
            <a:pPr>
              <a:buNone/>
            </a:pPr>
            <a:r>
              <a:rPr lang="it-IT" sz="2800" u="sng" dirty="0"/>
              <a:t>MATTINO</a:t>
            </a:r>
            <a:r>
              <a:rPr lang="it-IT" sz="2800" dirty="0"/>
              <a:t> </a:t>
            </a:r>
          </a:p>
          <a:p>
            <a:pPr>
              <a:buNone/>
            </a:pPr>
            <a:r>
              <a:rPr lang="it-IT" sz="2800" b="1" dirty="0"/>
              <a:t>-</a:t>
            </a:r>
            <a:r>
              <a:rPr lang="it-IT" sz="2800" b="1" dirty="0">
                <a:latin typeface="Bradley Hand ITC" pitchFamily="66" charset="0"/>
              </a:rPr>
              <a:t>Visita al Museo d’Orsay</a:t>
            </a:r>
            <a:endParaRPr lang="it-IT" sz="2800" b="1" dirty="0"/>
          </a:p>
          <a:p>
            <a:pPr>
              <a:buNone/>
            </a:pPr>
            <a:r>
              <a:rPr lang="it-IT" sz="2800" u="sng" dirty="0"/>
              <a:t>La destinazione verrà raggiunta in treno (25min)</a:t>
            </a:r>
          </a:p>
          <a:p>
            <a:pPr>
              <a:buNone/>
            </a:pPr>
            <a:r>
              <a:rPr lang="it-IT" sz="2800" u="sng" dirty="0"/>
              <a:t>Passando per Rue de l’Université verrà raggiunta</a:t>
            </a:r>
          </a:p>
          <a:p>
            <a:pPr>
              <a:buNone/>
            </a:pPr>
            <a:r>
              <a:rPr lang="it-IT" sz="2800" u="sng" dirty="0"/>
              <a:t>la</a:t>
            </a:r>
            <a:r>
              <a:rPr lang="it-IT" sz="2800" dirty="0"/>
              <a:t> </a:t>
            </a:r>
            <a:r>
              <a:rPr lang="it-IT" sz="2800" b="1" dirty="0">
                <a:latin typeface="Bradley Hand ITC" pitchFamily="66" charset="0"/>
              </a:rPr>
              <a:t>Tour Eiffel </a:t>
            </a:r>
          </a:p>
          <a:p>
            <a:pPr>
              <a:buNone/>
            </a:pPr>
            <a:r>
              <a:rPr lang="it-IT" sz="2800" u="sng" dirty="0"/>
              <a:t>Pranzo al sacco </a:t>
            </a:r>
          </a:p>
          <a:p>
            <a:pPr>
              <a:buNone/>
            </a:pPr>
            <a:endParaRPr lang="it-IT" u="sng" dirty="0"/>
          </a:p>
          <a:p>
            <a:pPr>
              <a:buNone/>
            </a:pPr>
            <a:r>
              <a:rPr lang="it-IT" sz="2800" u="sng" dirty="0"/>
              <a:t>POMERIGGIO</a:t>
            </a:r>
          </a:p>
          <a:p>
            <a:pPr>
              <a:buNone/>
            </a:pPr>
            <a:r>
              <a:rPr lang="it-IT" sz="2800" u="sng" dirty="0"/>
              <a:t>-</a:t>
            </a:r>
            <a:r>
              <a:rPr lang="it-IT" sz="2800" b="1" dirty="0">
                <a:latin typeface="Bradley Hand ITC" pitchFamily="66" charset="0"/>
              </a:rPr>
              <a:t>Visita al Museo del Louvre </a:t>
            </a:r>
          </a:p>
          <a:p>
            <a:pPr>
              <a:buNone/>
            </a:pPr>
            <a:r>
              <a:rPr lang="it-IT" sz="2800" u="sng" dirty="0"/>
              <a:t>La destinazione verrà raggiunta in treno (38min)</a:t>
            </a:r>
          </a:p>
          <a:p>
            <a:pPr>
              <a:buNone/>
            </a:pPr>
            <a:endParaRPr lang="it-IT" sz="2800"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35000" r="-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6600" dirty="0">
                <a:latin typeface="Bradley Hand ITC" pitchFamily="66" charset="0"/>
              </a:rPr>
              <a:t>3 GIORNO</a:t>
            </a:r>
          </a:p>
        </p:txBody>
      </p:sp>
      <p:sp>
        <p:nvSpPr>
          <p:cNvPr id="3" name="Content Placeholder 2"/>
          <p:cNvSpPr>
            <a:spLocks noGrp="1"/>
          </p:cNvSpPr>
          <p:nvPr>
            <p:ph idx="1"/>
          </p:nvPr>
        </p:nvSpPr>
        <p:spPr/>
        <p:txBody>
          <a:bodyPr>
            <a:normAutofit lnSpcReduction="10000"/>
          </a:bodyPr>
          <a:lstStyle/>
          <a:p>
            <a:pPr>
              <a:buNone/>
            </a:pPr>
            <a:r>
              <a:rPr lang="it-IT" u="sng" dirty="0"/>
              <a:t>MATTINO</a:t>
            </a:r>
          </a:p>
          <a:p>
            <a:pPr>
              <a:buNone/>
            </a:pPr>
            <a:r>
              <a:rPr lang="it-IT" dirty="0"/>
              <a:t>-</a:t>
            </a:r>
            <a:r>
              <a:rPr lang="it-IT" b="1" dirty="0">
                <a:latin typeface="Bradley Hand ITC" pitchFamily="66" charset="0"/>
              </a:rPr>
              <a:t>Visita alla Cattedrale di Notre-Dame</a:t>
            </a:r>
          </a:p>
          <a:p>
            <a:pPr>
              <a:buNone/>
            </a:pPr>
            <a:r>
              <a:rPr lang="it-IT" u="sng" dirty="0"/>
              <a:t>La destinazione verrà raggiunta in treno (23min)</a:t>
            </a:r>
          </a:p>
          <a:p>
            <a:pPr>
              <a:buNone/>
            </a:pPr>
            <a:r>
              <a:rPr lang="it-IT" u="sng" dirty="0"/>
              <a:t>A piedi si raggiungono :</a:t>
            </a:r>
          </a:p>
          <a:p>
            <a:pPr>
              <a:buNone/>
            </a:pPr>
            <a:r>
              <a:rPr lang="it-IT" b="1" dirty="0">
                <a:latin typeface="Bradley Hand ITC" pitchFamily="66" charset="0"/>
              </a:rPr>
              <a:t>-i Giardini del Lussemburgo </a:t>
            </a:r>
          </a:p>
          <a:p>
            <a:pPr>
              <a:buNone/>
            </a:pPr>
            <a:r>
              <a:rPr lang="it-IT" u="sng" dirty="0"/>
              <a:t>POMERIGGIO</a:t>
            </a:r>
          </a:p>
          <a:p>
            <a:pPr>
              <a:buNone/>
            </a:pPr>
            <a:r>
              <a:rPr lang="it-IT" b="1" dirty="0">
                <a:latin typeface="Bradley Hand ITC" pitchFamily="66" charset="0"/>
              </a:rPr>
              <a:t>-Giro della città per degustare i prodotti tipici della zona</a:t>
            </a:r>
          </a:p>
          <a:p>
            <a:pPr>
              <a:buNone/>
            </a:pP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latin typeface="+mn-lt"/>
              </a:rPr>
              <a:t>Avenue des Champs-Elysées</a:t>
            </a:r>
            <a:endParaRPr lang="it-IT" dirty="0">
              <a:latin typeface="+mn-lt"/>
            </a:endParaRPr>
          </a:p>
        </p:txBody>
      </p:sp>
      <p:sp>
        <p:nvSpPr>
          <p:cNvPr id="3" name="Content Placeholder 2"/>
          <p:cNvSpPr>
            <a:spLocks noGrp="1"/>
          </p:cNvSpPr>
          <p:nvPr>
            <p:ph idx="1"/>
          </p:nvPr>
        </p:nvSpPr>
        <p:spPr>
          <a:xfrm>
            <a:off x="457200" y="1196752"/>
            <a:ext cx="8229600" cy="4929411"/>
          </a:xfrm>
        </p:spPr>
        <p:txBody>
          <a:bodyPr>
            <a:normAutofit/>
          </a:bodyPr>
          <a:lstStyle/>
          <a:p>
            <a:pPr algn="ctr">
              <a:buNone/>
            </a:pPr>
            <a:r>
              <a:rPr lang="it-IT" sz="2400" b="1" dirty="0">
                <a:latin typeface="Bradley Hand ITC" pitchFamily="66" charset="0"/>
              </a:rPr>
              <a:t>E’ uno dei più larghi e maestosi viali di Parigi. Divennero proprietà della città solo nel 1828, e vennero aggiunti percorsi pedonali, fontane e lampade a gas. Il viale corre per 1914 metri.</a:t>
            </a:r>
          </a:p>
          <a:p>
            <a:pPr algn="ctr">
              <a:buNone/>
            </a:pPr>
            <a:r>
              <a:rPr lang="it-IT" sz="2400" b="1" dirty="0">
                <a:latin typeface="Bradley Hand ITC" pitchFamily="66" charset="0"/>
              </a:rPr>
              <a:t>Ogni anno, il 14 luglio, la più grande parata militare di Francia passa lungo gli Champs-Élysées, alla presenza delPresidente della Repubblica.</a:t>
            </a:r>
          </a:p>
          <a:p>
            <a:pPr algn="ctr">
              <a:buNone/>
            </a:pPr>
            <a:r>
              <a:rPr lang="it-IT" sz="2400" b="1" dirty="0">
                <a:latin typeface="Bradley Hand ITC" pitchFamily="66" charset="0"/>
              </a:rPr>
              <a:t>sono anche il luogo tradizionale dove si conclude l'ultima tappa del Tour de France dal 1975.</a:t>
            </a:r>
          </a:p>
          <a:p>
            <a:pPr algn="ctr">
              <a:buNone/>
            </a:pPr>
            <a:r>
              <a:rPr lang="it-IT" sz="2400" b="1" dirty="0">
                <a:latin typeface="Bradley Hand ITC" pitchFamily="66" charset="0"/>
              </a:rPr>
              <a:t>Ricordiamo il 20 aprile 2017 per l’attacco terroristico subito.</a:t>
            </a:r>
          </a:p>
          <a:p>
            <a:pPr>
              <a:buNone/>
            </a:pPr>
            <a:endParaRPr lang="it-IT" dirty="0"/>
          </a:p>
          <a:p>
            <a:pPr>
              <a:buNone/>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it-IT" dirty="0"/>
              <a:t>Arco di Trionfo</a:t>
            </a:r>
          </a:p>
        </p:txBody>
      </p:sp>
      <p:sp>
        <p:nvSpPr>
          <p:cNvPr id="3" name="Content Placeholder 2"/>
          <p:cNvSpPr>
            <a:spLocks noGrp="1"/>
          </p:cNvSpPr>
          <p:nvPr>
            <p:ph idx="1"/>
          </p:nvPr>
        </p:nvSpPr>
        <p:spPr>
          <a:xfrm>
            <a:off x="395536" y="908720"/>
            <a:ext cx="8229600" cy="4929411"/>
          </a:xfrm>
        </p:spPr>
        <p:txBody>
          <a:bodyPr>
            <a:noAutofit/>
          </a:bodyPr>
          <a:lstStyle/>
          <a:p>
            <a:pPr algn="ctr">
              <a:buNone/>
            </a:pPr>
            <a:r>
              <a:rPr lang="it-IT" sz="2400" b="1" dirty="0">
                <a:latin typeface="Bradley Hand ITC" pitchFamily="66" charset="0"/>
              </a:rPr>
              <a:t>L'Arco di Trionfo si trova all'inizio del viale dei Champs-Élysées, al centro della  </a:t>
            </a:r>
            <a:r>
              <a:rPr lang="it-IT" sz="2400" b="1" i="1" dirty="0">
                <a:latin typeface="Bradley Hand ITC" pitchFamily="66" charset="0"/>
              </a:rPr>
              <a:t>Place Charles de Gaulle</a:t>
            </a:r>
            <a:r>
              <a:rPr lang="it-IT" sz="2400" b="1" dirty="0">
                <a:latin typeface="Bradley Hand ITC" pitchFamily="66" charset="0"/>
              </a:rPr>
              <a:t>.</a:t>
            </a:r>
          </a:p>
          <a:p>
            <a:pPr algn="ctr">
              <a:buNone/>
            </a:pPr>
            <a:r>
              <a:rPr lang="it-IT" sz="2400" b="1" dirty="0">
                <a:latin typeface="Bradley Hand ITC" pitchFamily="66" charset="0"/>
              </a:rPr>
              <a:t> Il monumento fu voluto da Napoleone Bonaparte per celebrare la vittoria nella battaglia di Austerlitz.</a:t>
            </a:r>
          </a:p>
          <a:p>
            <a:pPr algn="ctr">
              <a:buNone/>
            </a:pPr>
            <a:r>
              <a:rPr lang="it-IT" sz="2400" b="1" dirty="0">
                <a:latin typeface="Bradley Hand ITC" pitchFamily="66" charset="0"/>
              </a:rPr>
              <a:t>Ha un'altezza di 50 metri, una larghezza di 45 e una profondità di 22 metri, e ciò ne fa il secondo arco di trionfo in ordine di grandezza.</a:t>
            </a:r>
          </a:p>
          <a:p>
            <a:pPr algn="ctr">
              <a:buNone/>
            </a:pPr>
            <a:r>
              <a:rPr lang="it-IT" sz="2400" b="1" dirty="0">
                <a:latin typeface="Bradley Hand ITC" pitchFamily="66" charset="0"/>
              </a:rPr>
              <a:t>Alla base dell'arco, venne posta nel 1920 una tomba e una fiamma perenne, in memoria dei morti della prima guerra mondiale mai identificati. </a:t>
            </a:r>
          </a:p>
          <a:p>
            <a:pPr algn="ctr">
              <a:buNone/>
            </a:pPr>
            <a:r>
              <a:rPr lang="it-IT" sz="2400" b="1" dirty="0">
                <a:latin typeface="Bradley Hand ITC" pitchFamily="66" charset="0"/>
              </a:rPr>
              <a:t>Dal 1945 in poi, la tomba è stata dedicata anche alla memoria dei morti della seconda guerra mondiale. </a:t>
            </a:r>
          </a:p>
          <a:p>
            <a:pPr algn="ctr">
              <a:buNone/>
            </a:pPr>
            <a:r>
              <a:rPr lang="it-IT" sz="2400" b="1" dirty="0">
                <a:latin typeface="Bradley Hand ITC" pitchFamily="66" charset="0"/>
              </a:rPr>
              <a:t>Ogni 11 novembre viene eseguita una cerimonia ufficiale, anniversario dell'armistizio del 1918 tra Francia e Germania.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it-IT" dirty="0"/>
              <a:t>Basilica del Sacro Cuore</a:t>
            </a:r>
          </a:p>
        </p:txBody>
      </p:sp>
      <p:sp>
        <p:nvSpPr>
          <p:cNvPr id="3" name="Content Placeholder 2"/>
          <p:cNvSpPr>
            <a:spLocks noGrp="1"/>
          </p:cNvSpPr>
          <p:nvPr>
            <p:ph idx="1"/>
          </p:nvPr>
        </p:nvSpPr>
        <p:spPr>
          <a:xfrm>
            <a:off x="0" y="908720"/>
            <a:ext cx="9144000" cy="6336704"/>
          </a:xfrm>
        </p:spPr>
        <p:txBody>
          <a:bodyPr>
            <a:normAutofit/>
          </a:bodyPr>
          <a:lstStyle/>
          <a:p>
            <a:pPr algn="ctr">
              <a:buNone/>
            </a:pPr>
            <a:r>
              <a:rPr lang="it-IT" sz="2400" b="1" dirty="0">
                <a:latin typeface="Bradley Hand ITC" pitchFamily="66" charset="0"/>
              </a:rPr>
              <a:t>La basilica del Sacro Cuore è una basilica cattolica, dedicata al Sacro Cuore, che si trova a Parigi.</a:t>
            </a:r>
          </a:p>
          <a:p>
            <a:pPr algn="ctr">
              <a:buNone/>
            </a:pPr>
            <a:r>
              <a:rPr lang="it-IT" sz="2400" b="1" dirty="0">
                <a:latin typeface="Bradley Hand ITC" pitchFamily="66" charset="0"/>
              </a:rPr>
              <a:t>La costruzione iniziò nel 1875, ma fu conclusa solo nel 1914 e consacrata nel 1919, dopo la fine della Prima guerra mondiale.</a:t>
            </a:r>
          </a:p>
          <a:p>
            <a:pPr algn="ctr">
              <a:buNone/>
            </a:pPr>
            <a:r>
              <a:rPr lang="it-IT" sz="4400" dirty="0">
                <a:latin typeface="+mj-lt"/>
                <a:ea typeface="+mj-ea"/>
                <a:cs typeface="+mj-cs"/>
              </a:rPr>
              <a:t>Museo d’Orsay</a:t>
            </a:r>
          </a:p>
          <a:p>
            <a:pPr algn="ctr">
              <a:buNone/>
            </a:pPr>
            <a:r>
              <a:rPr lang="it-IT" sz="2400" b="1" dirty="0">
                <a:latin typeface="Bradley Hand ITC" pitchFamily="66" charset="0"/>
              </a:rPr>
              <a:t>E’ situato di fronte al Museo del Louvre, espone opere d'arte</a:t>
            </a:r>
          </a:p>
          <a:p>
            <a:pPr algn="ctr">
              <a:buNone/>
            </a:pPr>
            <a:r>
              <a:rPr lang="it-IT" sz="2400" b="1" dirty="0">
                <a:latin typeface="Bradley Hand ITC" pitchFamily="66" charset="0"/>
              </a:rPr>
              <a:t>create tra il 1848 e il 1914. Nel 1939 le grandi linee ferroviarie furono spostate alla stazione d'Austerlitz e la stazione continuò a servire solo il traffico locale.</a:t>
            </a:r>
          </a:p>
          <a:p>
            <a:pPr algn="ctr">
              <a:buNone/>
            </a:pPr>
            <a:r>
              <a:rPr lang="it-IT" sz="2400" b="1" dirty="0">
                <a:latin typeface="Bradley Hand ITC" pitchFamily="66" charset="0"/>
              </a:rPr>
              <a:t>Successivamente, lo stabile ebbe vari usi: nel 1945 fu destinato a sede di transito dei prigionieri di guerra e negli anni 1950 cessò completamente il servizio. </a:t>
            </a:r>
          </a:p>
          <a:p>
            <a:pPr algn="ctr">
              <a:buNone/>
            </a:pPr>
            <a:endParaRPr lang="it-IT"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it-IT" dirty="0"/>
              <a:t>Torre Eiffel</a:t>
            </a:r>
          </a:p>
        </p:txBody>
      </p:sp>
      <p:sp>
        <p:nvSpPr>
          <p:cNvPr id="3" name="Content Placeholder 2"/>
          <p:cNvSpPr>
            <a:spLocks noGrp="1"/>
          </p:cNvSpPr>
          <p:nvPr>
            <p:ph idx="1"/>
          </p:nvPr>
        </p:nvSpPr>
        <p:spPr>
          <a:xfrm>
            <a:off x="467544" y="980728"/>
            <a:ext cx="8229600" cy="4525963"/>
          </a:xfrm>
        </p:spPr>
        <p:txBody>
          <a:bodyPr>
            <a:noAutofit/>
          </a:bodyPr>
          <a:lstStyle/>
          <a:p>
            <a:pPr algn="ctr">
              <a:buNone/>
            </a:pPr>
            <a:r>
              <a:rPr lang="it-IT" b="1" dirty="0">
                <a:latin typeface="Bradley Hand ITC" pitchFamily="66" charset="0"/>
              </a:rPr>
              <a:t>La torre Eiffel è il monumento più famoso di Parigi, conosciuto in tutto il mondo come simbolo della città stessa e della Francia, conta ben 312 metri di altezza. </a:t>
            </a:r>
          </a:p>
          <a:p>
            <a:pPr algn="ctr">
              <a:buNone/>
            </a:pPr>
            <a:r>
              <a:rPr lang="it-IT" b="1" dirty="0">
                <a:latin typeface="Bradley Hand ITC" pitchFamily="66" charset="0"/>
              </a:rPr>
              <a:t>La costruzione fu dettata dal desiderio di creare un monumento per la commemorazione dei 100 anni della Rivoluzione Francese, che dovrebbe essere stato pronto in occasione dell’Expo del 1889, venne poi inaugurato il 31 marzo 1889.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258</Words>
  <Application>Microsoft Office PowerPoint</Application>
  <PresentationFormat>Presentazione su schermo (4:3)</PresentationFormat>
  <Paragraphs>95</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Office Theme</vt:lpstr>
      <vt:lpstr>PARIGI</vt:lpstr>
      <vt:lpstr>Presentazione standard di PowerPoint</vt:lpstr>
      <vt:lpstr>1 GIORNO</vt:lpstr>
      <vt:lpstr>2 GIORNO</vt:lpstr>
      <vt:lpstr>3 GIORNO</vt:lpstr>
      <vt:lpstr>Avenue des Champs-Elysées</vt:lpstr>
      <vt:lpstr>Arco di Trionfo</vt:lpstr>
      <vt:lpstr>Basilica del Sacro Cuore</vt:lpstr>
      <vt:lpstr>Torre Eiffel</vt:lpstr>
      <vt:lpstr>Cattedrale di Notre-Dame</vt:lpstr>
      <vt:lpstr>COSTO DEL PACCHETTO </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Desiree Fortunati</cp:lastModifiedBy>
  <cp:revision>22</cp:revision>
  <dcterms:created xsi:type="dcterms:W3CDTF">2019-05-05T22:25:42Z</dcterms:created>
  <dcterms:modified xsi:type="dcterms:W3CDTF">2019-06-11T12:41:37Z</dcterms:modified>
</cp:coreProperties>
</file>